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6" r:id="rId2"/>
    <p:sldId id="265" r:id="rId3"/>
    <p:sldId id="269" r:id="rId4"/>
    <p:sldId id="270" r:id="rId5"/>
    <p:sldId id="271" r:id="rId6"/>
    <p:sldId id="272" r:id="rId7"/>
    <p:sldId id="273" r:id="rId8"/>
    <p:sldId id="274" r:id="rId9"/>
  </p:sldIdLst>
  <p:sldSz cx="9144000" cy="6858000" type="screen4x3"/>
  <p:notesSz cx="6743700" cy="9875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x Boyes" initials="AB" lastIdx="4" clrIdx="0"/>
  <p:cmAuthor id="1" name="Kate Newton" initials="KN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9240"/>
    <a:srgbClr val="B7D4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58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258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12D2B-F29C-46F2-A5F7-774252A6FBC3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75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688" y="4691063"/>
            <a:ext cx="539432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0538"/>
            <a:ext cx="2922588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9525" y="9380538"/>
            <a:ext cx="2922588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C7FAB-3DD3-4748-AB30-3B79A042E5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961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B7D44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962B7-F4AD-44A3-BEBB-BEF6917FE7C3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D6FF-F126-4F0F-B39C-197758D11F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94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81962B7-F4AD-44A3-BEBB-BEF6917FE7C3}" type="datetimeFigureOut">
              <a:rPr lang="en-GB" smtClean="0"/>
              <a:pPr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36D6FF-F126-4F0F-B39C-197758D11F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97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81962B7-F4AD-44A3-BEBB-BEF6917FE7C3}" type="datetimeFigureOut">
              <a:rPr lang="en-GB" smtClean="0"/>
              <a:pPr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36D6FF-F126-4F0F-B39C-197758D11F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80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962B7-F4AD-44A3-BEBB-BEF6917FE7C3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D6FF-F126-4F0F-B39C-197758D11F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41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81962B7-F4AD-44A3-BEBB-BEF6917FE7C3}" type="datetimeFigureOut">
              <a:rPr lang="en-GB" smtClean="0"/>
              <a:pPr/>
              <a:t>29/02/2016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36D6FF-F126-4F0F-B39C-197758D11FB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689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81962B7-F4AD-44A3-BEBB-BEF6917FE7C3}" type="datetimeFigureOut">
              <a:rPr lang="en-GB" smtClean="0"/>
              <a:pPr/>
              <a:t>29/02/2016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36D6FF-F126-4F0F-B39C-197758D11F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03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81962B7-F4AD-44A3-BEBB-BEF6917FE7C3}" type="datetimeFigureOut">
              <a:rPr lang="en-GB" smtClean="0"/>
              <a:pPr/>
              <a:t>29/02/2016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36D6FF-F126-4F0F-B39C-197758D11F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108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81962B7-F4AD-44A3-BEBB-BEF6917FE7C3}" type="datetimeFigureOut">
              <a:rPr lang="en-GB" smtClean="0"/>
              <a:pPr/>
              <a:t>29/02/2016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36D6FF-F126-4F0F-B39C-197758D11F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400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81962B7-F4AD-44A3-BEBB-BEF6917FE7C3}" type="datetimeFigureOut">
              <a:rPr lang="en-GB" smtClean="0"/>
              <a:pPr/>
              <a:t>29/02/2016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36D6FF-F126-4F0F-B39C-197758D11F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797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81962B7-F4AD-44A3-BEBB-BEF6917FE7C3}" type="datetimeFigureOut">
              <a:rPr lang="en-GB" smtClean="0"/>
              <a:pPr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36D6FF-F126-4F0F-B39C-197758D11F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51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81962B7-F4AD-44A3-BEBB-BEF6917FE7C3}" type="datetimeFigureOut">
              <a:rPr lang="en-GB" smtClean="0"/>
              <a:pPr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36D6FF-F126-4F0F-B39C-197758D11F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809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962B7-F4AD-44A3-BEBB-BEF6917FE7C3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6D6FF-F126-4F0F-B39C-197758D11FB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77852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OCR GCSE (9-1) English Literature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06248"/>
            <a:ext cx="9144000" cy="82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93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B7D44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cr.org.uk/english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OCR GCSE (9-1) English Literature &#10;J352/01 Exploring Modern and Literary Heritage Texts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0" y="-7614"/>
            <a:ext cx="9151270" cy="686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103800"/>
            <a:ext cx="3600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J352/02 Exploring poetry and Shakespeare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hlinkClick r:id="rId3"/>
          </p:cNvPr>
          <p:cNvSpPr txBox="1"/>
          <p:nvPr/>
        </p:nvSpPr>
        <p:spPr>
          <a:xfrm>
            <a:off x="323528" y="537321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                 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549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This guide is designed to take you through the GCSE (9-1) English Literature J352/02 exam paper. The aim is to explain how candidates should approach the paper and how marks are awarded to the different questions. 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The advice given is the same for all questions across all of the set texts as question wording and structure is consistent. </a:t>
            </a: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orange text boxes offer further explanation on the questions on the exam paper.</a:t>
            </a:r>
          </a:p>
          <a:p>
            <a:pPr marL="0" indent="0">
              <a:buNone/>
            </a:pPr>
            <a:r>
              <a:rPr lang="en-GB" sz="1400" dirty="0" smtClean="0"/>
              <a:t>They offer guidance on the wording of questions and what candidates should do </a:t>
            </a:r>
          </a:p>
          <a:p>
            <a:pPr marL="0" indent="0">
              <a:buNone/>
            </a:pPr>
            <a:r>
              <a:rPr lang="en-GB" sz="1400" dirty="0" smtClean="0"/>
              <a:t>in response to them.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The green text boxes focus on the awarding of marks for each question.  They give </a:t>
            </a:r>
          </a:p>
          <a:p>
            <a:pPr marL="0" indent="0">
              <a:buNone/>
            </a:pPr>
            <a:r>
              <a:rPr lang="en-GB" sz="1400" dirty="0" smtClean="0"/>
              <a:t>further information on </a:t>
            </a:r>
            <a:r>
              <a:rPr lang="en-GB" sz="1400" dirty="0"/>
              <a:t>the percentage of </a:t>
            </a:r>
            <a:r>
              <a:rPr lang="en-GB" sz="1400" dirty="0" smtClean="0"/>
              <a:t>each assessment objective attributed </a:t>
            </a:r>
          </a:p>
          <a:p>
            <a:pPr marL="0" indent="0">
              <a:buNone/>
            </a:pPr>
            <a:r>
              <a:rPr lang="en-GB" sz="1400" dirty="0" smtClean="0"/>
              <a:t>to each question.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7051424" y="3898212"/>
            <a:ext cx="2016224" cy="11172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always be a comparison based on a cultural or social situation with a clear thematic link between the situations and/or experiences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 flipV="1">
            <a:off x="5580112" y="3789040"/>
            <a:ext cx="1471312" cy="66781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7051424" y="5517232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 (5%)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5796136" y="5015496"/>
            <a:ext cx="1255288" cy="75492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93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en-GB" sz="3500" dirty="0"/>
          </a:p>
          <a:p>
            <a:pPr marL="0" indent="0" algn="ctr">
              <a:buNone/>
            </a:pPr>
            <a:r>
              <a:rPr lang="en-GB" sz="3500" b="1" dirty="0"/>
              <a:t>Section A</a:t>
            </a:r>
          </a:p>
          <a:p>
            <a:pPr marL="0" indent="0" algn="ctr">
              <a:buNone/>
            </a:pPr>
            <a:r>
              <a:rPr lang="en-GB" sz="3500" b="1" dirty="0"/>
              <a:t>Poetry across time</a:t>
            </a:r>
          </a:p>
          <a:p>
            <a:pPr marL="0" indent="0" algn="ctr">
              <a:buNone/>
            </a:pPr>
            <a:endParaRPr lang="en-GB" sz="3500" b="1" dirty="0"/>
          </a:p>
          <a:p>
            <a:pPr>
              <a:buAutoNum type="arabicPlain"/>
            </a:pPr>
            <a:r>
              <a:rPr lang="en-GB" sz="3500" b="1" dirty="0" smtClean="0"/>
              <a:t>Love and Relationships </a:t>
            </a:r>
            <a:endParaRPr lang="en-GB" sz="3500" b="1" dirty="0"/>
          </a:p>
          <a:p>
            <a:pPr marL="0" indent="0">
              <a:buNone/>
            </a:pPr>
            <a:endParaRPr lang="en-GB" sz="3500" b="1" dirty="0"/>
          </a:p>
          <a:p>
            <a:pPr marL="0" indent="0">
              <a:buNone/>
            </a:pPr>
            <a:r>
              <a:rPr lang="en-GB" sz="3500" b="1" dirty="0"/>
              <a:t>Read the two </a:t>
            </a:r>
            <a:r>
              <a:rPr lang="en-GB" sz="3500" b="1" dirty="0" smtClean="0"/>
              <a:t>poems below and then answer both part a) and part b).</a:t>
            </a:r>
            <a:endParaRPr lang="en-GB" sz="3500" b="1" dirty="0"/>
          </a:p>
          <a:p>
            <a:pPr marL="0" indent="0">
              <a:buNone/>
            </a:pPr>
            <a:endParaRPr lang="en-GB" sz="3500" b="1" dirty="0"/>
          </a:p>
          <a:p>
            <a:pPr marL="0" indent="0">
              <a:buNone/>
            </a:pPr>
            <a:r>
              <a:rPr lang="en-GB" sz="3500" b="1" dirty="0"/>
              <a:t>You are advised to spend about 45 minutes on part a) and 30 minutes on part b).</a:t>
            </a:r>
          </a:p>
          <a:p>
            <a:pPr marL="0" indent="0">
              <a:buNone/>
            </a:pPr>
            <a:endParaRPr lang="en-GB" sz="3500" b="1" dirty="0"/>
          </a:p>
          <a:p>
            <a:pPr marL="0" lvl="0" indent="0">
              <a:buNone/>
            </a:pPr>
            <a:endParaRPr lang="en-GB" sz="3500" b="1" dirty="0"/>
          </a:p>
          <a:p>
            <a:pPr marL="514350" lvl="0" indent="-514350">
              <a:buAutoNum type="alphaLcParenR"/>
            </a:pPr>
            <a:r>
              <a:rPr lang="en-GB" sz="3500" b="1" dirty="0" smtClean="0"/>
              <a:t>Compare </a:t>
            </a:r>
            <a:r>
              <a:rPr lang="en-GB" sz="3500" b="1" dirty="0"/>
              <a:t>how the </a:t>
            </a:r>
            <a:r>
              <a:rPr lang="en-GB" sz="3500" b="1" dirty="0" smtClean="0"/>
              <a:t>speakers in these poems express feelings of being let down in love. </a:t>
            </a:r>
          </a:p>
          <a:p>
            <a:pPr marL="514350" lvl="0" indent="-514350">
              <a:buAutoNum type="alphaLcParenR"/>
            </a:pPr>
            <a:endParaRPr lang="en-GB" sz="3500" b="1" dirty="0"/>
          </a:p>
          <a:p>
            <a:pPr marL="0" lvl="0" indent="0" defTabSz="540000">
              <a:buNone/>
            </a:pPr>
            <a:r>
              <a:rPr lang="en-GB" sz="3500" b="1" dirty="0" smtClean="0"/>
              <a:t>	You </a:t>
            </a:r>
            <a:r>
              <a:rPr lang="en-GB" sz="3500" b="1" dirty="0"/>
              <a:t>should consider</a:t>
            </a:r>
            <a:r>
              <a:rPr lang="en-GB" sz="3500" b="1" dirty="0" smtClean="0"/>
              <a:t>:</a:t>
            </a:r>
          </a:p>
          <a:p>
            <a:pPr lvl="2"/>
            <a:r>
              <a:rPr lang="en-GB" sz="3500" b="1" dirty="0"/>
              <a:t>i</a:t>
            </a:r>
            <a:r>
              <a:rPr lang="en-GB" sz="3500" b="1" dirty="0" smtClean="0"/>
              <a:t>deas and attitudes in each poem</a:t>
            </a:r>
          </a:p>
          <a:p>
            <a:pPr lvl="2"/>
            <a:r>
              <a:rPr lang="en-GB" sz="3500" b="1" dirty="0"/>
              <a:t>t</a:t>
            </a:r>
            <a:r>
              <a:rPr lang="en-GB" sz="3500" b="1" dirty="0" smtClean="0"/>
              <a:t>one and atmosphere in each poem</a:t>
            </a:r>
          </a:p>
          <a:p>
            <a:pPr lvl="2"/>
            <a:r>
              <a:rPr lang="en-GB" sz="3500" b="1" dirty="0"/>
              <a:t>t</a:t>
            </a:r>
            <a:r>
              <a:rPr lang="en-GB" sz="3500" b="1" dirty="0" smtClean="0"/>
              <a:t>he effects of the language and structure used.</a:t>
            </a:r>
          </a:p>
          <a:p>
            <a:pPr marL="0" lvl="0" indent="0">
              <a:buNone/>
            </a:pPr>
            <a:r>
              <a:rPr lang="en-GB" sz="3500" b="1" dirty="0"/>
              <a:t>								      [20]</a:t>
            </a:r>
          </a:p>
          <a:p>
            <a:pPr marL="0" indent="0">
              <a:buNone/>
            </a:pPr>
            <a:r>
              <a:rPr lang="en-GB" sz="3500" b="1" dirty="0"/>
              <a:t>AND</a:t>
            </a:r>
          </a:p>
          <a:p>
            <a:pPr marL="0" indent="0">
              <a:buNone/>
            </a:pPr>
            <a:endParaRPr lang="en-GB" sz="3500" b="1" dirty="0"/>
          </a:p>
          <a:p>
            <a:pPr marL="0" lvl="0" indent="0" defTabSz="540000">
              <a:buNone/>
            </a:pPr>
            <a:r>
              <a:rPr lang="en-GB" sz="3500" b="1" dirty="0"/>
              <a:t>b) 	</a:t>
            </a:r>
            <a:r>
              <a:rPr lang="en-GB" sz="3500" b="1" dirty="0" smtClean="0"/>
              <a:t>Explore in detail one other poem from your anthology which expresses doubt or 	uncertainty in relationships.</a:t>
            </a:r>
            <a:endParaRPr lang="en-GB" sz="3500" b="1" dirty="0"/>
          </a:p>
          <a:p>
            <a:pPr marL="0" indent="0">
              <a:buNone/>
            </a:pPr>
            <a:r>
              <a:rPr lang="en-GB" sz="2900" b="1" dirty="0"/>
              <a:t>             			</a:t>
            </a:r>
            <a:r>
              <a:rPr lang="en-GB" sz="3500" b="1" dirty="0"/>
              <a:t> </a:t>
            </a:r>
            <a:r>
              <a:rPr lang="en-GB" sz="3500" b="1" dirty="0" smtClean="0"/>
              <a:t>					      [</a:t>
            </a:r>
            <a:r>
              <a:rPr lang="en-GB" sz="3500" b="1" dirty="0"/>
              <a:t>20]</a:t>
            </a:r>
            <a:endParaRPr lang="en-GB" sz="3500" dirty="0"/>
          </a:p>
        </p:txBody>
      </p:sp>
      <p:sp>
        <p:nvSpPr>
          <p:cNvPr id="4" name="Rounded Rectangle 3"/>
          <p:cNvSpPr/>
          <p:nvPr/>
        </p:nvSpPr>
        <p:spPr>
          <a:xfrm>
            <a:off x="6990702" y="188640"/>
            <a:ext cx="1944216" cy="8966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always be a comparison of a studied poem from the OCR poetry anthology with a thematically linked unseen poem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062554" y="1272294"/>
            <a:ext cx="1944216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More time is suggested for part a) given there is an unseen poem to read and a comparison requirement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>
            <a:stCxn id="12" idx="1"/>
          </p:cNvCxnSpPr>
          <p:nvPr/>
        </p:nvCxnSpPr>
        <p:spPr>
          <a:xfrm flipH="1">
            <a:off x="3166283" y="1704342"/>
            <a:ext cx="3896271" cy="43204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>
            <a:off x="3527885" y="2618963"/>
            <a:ext cx="3653728" cy="15160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11" name="Rounded Rectangle 10"/>
          <p:cNvSpPr/>
          <p:nvPr/>
        </p:nvSpPr>
        <p:spPr>
          <a:xfrm>
            <a:off x="7181613" y="3292535"/>
            <a:ext cx="1766422" cy="41462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These bullet points will always be the same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>
            <a:off x="4716016" y="3499848"/>
            <a:ext cx="2465597" cy="6993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19" name="Straight Arrow Connector 18"/>
          <p:cNvCxnSpPr>
            <a:stCxn id="16" idx="1"/>
          </p:cNvCxnSpPr>
          <p:nvPr/>
        </p:nvCxnSpPr>
        <p:spPr>
          <a:xfrm flipH="1">
            <a:off x="3183162" y="2622116"/>
            <a:ext cx="3197848" cy="750157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125819" y="3032364"/>
            <a:ext cx="864883" cy="39663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(5%) 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8288224" y="4072862"/>
            <a:ext cx="0" cy="29525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3117024" y="4980107"/>
            <a:ext cx="361602" cy="465117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4" idx="0"/>
          </p:cNvCxnSpPr>
          <p:nvPr/>
        </p:nvCxnSpPr>
        <p:spPr>
          <a:xfrm flipH="1" flipV="1">
            <a:off x="3297825" y="4754942"/>
            <a:ext cx="1008112" cy="25589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26" name="Rounded Rectangle 25"/>
          <p:cNvSpPr/>
          <p:nvPr/>
        </p:nvSpPr>
        <p:spPr>
          <a:xfrm>
            <a:off x="4751280" y="5148066"/>
            <a:ext cx="1581800" cy="48547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Closed text question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810453" y="5055807"/>
            <a:ext cx="1656184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broad focus is on an overarching cluster theme, and links to the  focus for part a)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7062554" y="4682887"/>
            <a:ext cx="428345" cy="40064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30" name="Rounded Rectangle 29"/>
          <p:cNvSpPr/>
          <p:nvPr/>
        </p:nvSpPr>
        <p:spPr>
          <a:xfrm>
            <a:off x="2470514" y="5445224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Equal weighting AO1 (6.25%), AO2 (6.25%)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7555820" y="4368120"/>
            <a:ext cx="1475656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Equal weighting for both parts of the question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Arrow Connector 32"/>
          <p:cNvCxnSpPr>
            <a:stCxn id="20" idx="1"/>
          </p:cNvCxnSpPr>
          <p:nvPr/>
        </p:nvCxnSpPr>
        <p:spPr>
          <a:xfrm flipH="1">
            <a:off x="4535997" y="3230682"/>
            <a:ext cx="1589822" cy="19831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" idx="1"/>
          </p:cNvCxnSpPr>
          <p:nvPr/>
        </p:nvCxnSpPr>
        <p:spPr>
          <a:xfrm flipH="1">
            <a:off x="2814425" y="636950"/>
            <a:ext cx="4176277" cy="104698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59" name="Straight Arrow Connector 58"/>
          <p:cNvCxnSpPr>
            <a:stCxn id="26" idx="0"/>
          </p:cNvCxnSpPr>
          <p:nvPr/>
        </p:nvCxnSpPr>
        <p:spPr>
          <a:xfrm flipH="1" flipV="1">
            <a:off x="4598454" y="4764848"/>
            <a:ext cx="943726" cy="38321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8306230" y="4871190"/>
            <a:ext cx="1" cy="27928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ounded Rectangle 73"/>
          <p:cNvSpPr/>
          <p:nvPr/>
        </p:nvSpPr>
        <p:spPr>
          <a:xfrm>
            <a:off x="6125819" y="3483486"/>
            <a:ext cx="895430" cy="38617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 (7.5%) 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Straight Arrow Connector 79"/>
          <p:cNvCxnSpPr>
            <a:stCxn id="74" idx="1"/>
          </p:cNvCxnSpPr>
          <p:nvPr/>
        </p:nvCxnSpPr>
        <p:spPr>
          <a:xfrm flipH="1">
            <a:off x="4716017" y="3676575"/>
            <a:ext cx="1409802" cy="3058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74" idx="1"/>
          </p:cNvCxnSpPr>
          <p:nvPr/>
        </p:nvCxnSpPr>
        <p:spPr>
          <a:xfrm flipH="1">
            <a:off x="5617029" y="3676575"/>
            <a:ext cx="508790" cy="18290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7181613" y="2315754"/>
            <a:ext cx="1810329" cy="6064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task focus is a key theme or idea which clearly links the studied poem and the unseen poem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297825" y="5010832"/>
            <a:ext cx="2016224" cy="9709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candidate chooses a relevant studied poem to answer on; not the studied poem featured in part a)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381010" y="2315754"/>
            <a:ext cx="2016224" cy="612724"/>
          </a:xfrm>
          <a:prstGeom prst="roundRect">
            <a:avLst>
              <a:gd name="adj" fmla="val 0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Bullet points link to the AOs for this question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45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1" grpId="0" animBg="1"/>
      <p:bldP spid="20" grpId="0" animBg="1"/>
      <p:bldP spid="26" grpId="0" animBg="1"/>
      <p:bldP spid="28" grpId="0" animBg="1"/>
      <p:bldP spid="30" grpId="0" animBg="1"/>
      <p:bldP spid="31" grpId="0" animBg="1"/>
      <p:bldP spid="74" grpId="0" animBg="1"/>
      <p:bldP spid="17" grpId="0" animBg="1"/>
      <p:bldP spid="2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29334"/>
            <a:ext cx="8229600" cy="5073427"/>
          </a:xfrm>
        </p:spPr>
        <p:txBody>
          <a:bodyPr>
            <a:normAutofit fontScale="55000" lnSpcReduction="20000"/>
          </a:bodyPr>
          <a:lstStyle/>
          <a:p>
            <a:pPr defTabSz="504000">
              <a:buNone/>
            </a:pPr>
            <a:r>
              <a:rPr lang="en-US" sz="2500" i="1" dirty="0" smtClean="0"/>
              <a:t>A Broken Appointment </a:t>
            </a:r>
            <a:r>
              <a:rPr lang="en-US" sz="2500" dirty="0" smtClean="0"/>
              <a:t>by Thomas Hardy</a:t>
            </a:r>
          </a:p>
          <a:p>
            <a:pPr defTabSz="504000">
              <a:buNone/>
            </a:pPr>
            <a:endParaRPr lang="en-GB" sz="2500" dirty="0" smtClean="0"/>
          </a:p>
          <a:p>
            <a:pPr defTabSz="504000">
              <a:buNone/>
            </a:pPr>
            <a:r>
              <a:rPr lang="en-GB" sz="2500" dirty="0" smtClean="0"/>
              <a:t>	</a:t>
            </a:r>
          </a:p>
          <a:p>
            <a:pPr defTabSz="504000">
              <a:buNone/>
            </a:pPr>
            <a:r>
              <a:rPr lang="en-GB" sz="2500" dirty="0" smtClean="0"/>
              <a:t>	You did not come,</a:t>
            </a:r>
          </a:p>
          <a:p>
            <a:pPr defTabSz="504000">
              <a:buNone/>
            </a:pPr>
            <a:r>
              <a:rPr lang="en-GB" sz="2500" dirty="0" smtClean="0"/>
              <a:t>	</a:t>
            </a:r>
            <a:r>
              <a:rPr lang="en-US" sz="2500" dirty="0" smtClean="0"/>
              <a:t>And marching Time drew on, and wore me numb. </a:t>
            </a:r>
          </a:p>
          <a:p>
            <a:pPr defTabSz="504000">
              <a:buNone/>
            </a:pPr>
            <a:r>
              <a:rPr lang="en-US" sz="2500" dirty="0" smtClean="0"/>
              <a:t>	Yet less for loss of your dear presence there </a:t>
            </a:r>
          </a:p>
          <a:p>
            <a:pPr defTabSz="504000">
              <a:buNone/>
            </a:pPr>
            <a:r>
              <a:rPr lang="en-US" sz="2500" dirty="0" smtClean="0"/>
              <a:t>	Than that I thus found lacking in your make</a:t>
            </a:r>
          </a:p>
          <a:p>
            <a:pPr defTabSz="504000">
              <a:buNone/>
            </a:pPr>
            <a:r>
              <a:rPr lang="en-US" sz="2500" dirty="0" smtClean="0"/>
              <a:t>5	That high compassion which can overbear </a:t>
            </a:r>
          </a:p>
          <a:p>
            <a:pPr defTabSz="504000">
              <a:buNone/>
            </a:pPr>
            <a:r>
              <a:rPr lang="en-US" sz="2500" dirty="0" smtClean="0"/>
              <a:t>	Reluctance for pure </a:t>
            </a:r>
            <a:r>
              <a:rPr lang="en-US" sz="2500" dirty="0" err="1" smtClean="0"/>
              <a:t>lovingkindness</a:t>
            </a:r>
            <a:r>
              <a:rPr lang="en-US" sz="2500" dirty="0" smtClean="0"/>
              <a:t>’ sake</a:t>
            </a:r>
          </a:p>
          <a:p>
            <a:pPr defTabSz="504000">
              <a:buNone/>
            </a:pPr>
            <a:r>
              <a:rPr lang="en-US" sz="2500" dirty="0" smtClean="0"/>
              <a:t>	Grieved I, when, as the hope-hour stroked its sum, </a:t>
            </a:r>
          </a:p>
          <a:p>
            <a:pPr defTabSz="504000">
              <a:buNone/>
            </a:pPr>
            <a:r>
              <a:rPr lang="en-US" sz="2500" dirty="0" smtClean="0"/>
              <a:t>	You did not come.</a:t>
            </a:r>
          </a:p>
          <a:p>
            <a:pPr defTabSz="504000">
              <a:buNone/>
            </a:pPr>
            <a:r>
              <a:rPr lang="en-GB" sz="2500" dirty="0" smtClean="0"/>
              <a:t>	</a:t>
            </a:r>
          </a:p>
          <a:p>
            <a:pPr defTabSz="504000">
              <a:buNone/>
            </a:pPr>
            <a:endParaRPr lang="en-GB" sz="2500" dirty="0" smtClean="0"/>
          </a:p>
          <a:p>
            <a:pPr defTabSz="504000">
              <a:buNone/>
            </a:pPr>
            <a:r>
              <a:rPr lang="en-GB" sz="2500" dirty="0" smtClean="0"/>
              <a:t>	You love not me,</a:t>
            </a:r>
          </a:p>
          <a:p>
            <a:pPr defTabSz="504000">
              <a:buNone/>
            </a:pPr>
            <a:r>
              <a:rPr lang="en-GB" sz="2500" dirty="0" smtClean="0"/>
              <a:t>10	</a:t>
            </a:r>
            <a:r>
              <a:rPr lang="en-US" sz="2500" dirty="0" smtClean="0"/>
              <a:t>And love alone can lend you loyalty;</a:t>
            </a:r>
          </a:p>
          <a:p>
            <a:pPr defTabSz="504000">
              <a:buNone/>
            </a:pPr>
            <a:r>
              <a:rPr lang="en-GB" sz="2500" dirty="0" smtClean="0"/>
              <a:t>	</a:t>
            </a:r>
            <a:r>
              <a:rPr lang="en-US" sz="2500" dirty="0" smtClean="0"/>
              <a:t>–I know and knew it. But, unto the store </a:t>
            </a:r>
          </a:p>
          <a:p>
            <a:pPr defTabSz="504000">
              <a:buNone/>
            </a:pPr>
            <a:r>
              <a:rPr lang="en-US" sz="2500" dirty="0" smtClean="0"/>
              <a:t>	Of human deeds divine in all but name, </a:t>
            </a:r>
          </a:p>
          <a:p>
            <a:pPr defTabSz="504000">
              <a:buNone/>
            </a:pPr>
            <a:r>
              <a:rPr lang="en-US" sz="2500" dirty="0" smtClean="0"/>
              <a:t>	Was it not worth a little hour or more</a:t>
            </a:r>
          </a:p>
          <a:p>
            <a:pPr defTabSz="504000">
              <a:buNone/>
            </a:pPr>
            <a:r>
              <a:rPr lang="en-US" sz="2500" dirty="0" smtClean="0"/>
              <a:t>	To add yet this: Once you, a woman, came</a:t>
            </a:r>
          </a:p>
          <a:p>
            <a:pPr defTabSz="504000">
              <a:buNone/>
            </a:pPr>
            <a:r>
              <a:rPr lang="en-US" sz="2500" dirty="0" smtClean="0"/>
              <a:t>15	To soothe a time-torn man; even though it be </a:t>
            </a:r>
          </a:p>
          <a:p>
            <a:pPr defTabSz="504000">
              <a:buNone/>
            </a:pPr>
            <a:r>
              <a:rPr lang="en-US" sz="2500" dirty="0" smtClean="0"/>
              <a:t>	You love not me.</a:t>
            </a:r>
          </a:p>
          <a:p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5796136" y="405932"/>
            <a:ext cx="2736304" cy="7908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studied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poem from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anthology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themed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cluster named in part a),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for comparison with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thematically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linked unseen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poem, is printed in the question paper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3995936" y="801342"/>
            <a:ext cx="1800200" cy="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386038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760640"/>
          </a:xfrm>
        </p:spPr>
        <p:txBody>
          <a:bodyPr>
            <a:normAutofit fontScale="40000" lnSpcReduction="20000"/>
          </a:bodyPr>
          <a:lstStyle/>
          <a:p>
            <a:pPr defTabSz="504000">
              <a:buNone/>
            </a:pPr>
            <a:r>
              <a:rPr lang="en-US" i="1" dirty="0" smtClean="0"/>
              <a:t>The Breather </a:t>
            </a:r>
            <a:r>
              <a:rPr lang="en-US" dirty="0" smtClean="0"/>
              <a:t>by Billy Collins</a:t>
            </a:r>
          </a:p>
          <a:p>
            <a:pPr defTabSz="504000">
              <a:buNone/>
            </a:pPr>
            <a:endParaRPr lang="en-US" dirty="0" smtClean="0"/>
          </a:p>
          <a:p>
            <a:pPr defTabSz="504000">
              <a:buNone/>
            </a:pPr>
            <a:r>
              <a:rPr lang="en-US" dirty="0" smtClean="0"/>
              <a:t>	Just as in the horror movies</a:t>
            </a:r>
          </a:p>
          <a:p>
            <a:pPr defTabSz="504000">
              <a:buNone/>
            </a:pPr>
            <a:r>
              <a:rPr lang="en-GB" dirty="0" smtClean="0"/>
              <a:t>	</a:t>
            </a:r>
            <a:r>
              <a:rPr lang="en-US" dirty="0" smtClean="0"/>
              <a:t>when someone discovers that the phone calls </a:t>
            </a:r>
          </a:p>
          <a:p>
            <a:pPr defTabSz="504000">
              <a:buNone/>
            </a:pPr>
            <a:r>
              <a:rPr lang="en-US" dirty="0" smtClean="0"/>
              <a:t>	are coming from inside the house</a:t>
            </a:r>
          </a:p>
          <a:p>
            <a:pPr defTabSz="504000">
              <a:buNone/>
            </a:pPr>
            <a:endParaRPr lang="en-GB" dirty="0" smtClean="0"/>
          </a:p>
          <a:p>
            <a:pPr defTabSz="504000">
              <a:buNone/>
            </a:pPr>
            <a:r>
              <a:rPr lang="en-GB" dirty="0" smtClean="0"/>
              <a:t>	so too, I realized</a:t>
            </a:r>
          </a:p>
          <a:p>
            <a:pPr defTabSz="504000">
              <a:buNone/>
            </a:pPr>
            <a:r>
              <a:rPr lang="en-GB" dirty="0" smtClean="0"/>
              <a:t>5	that our tender overlapping</a:t>
            </a:r>
          </a:p>
          <a:p>
            <a:pPr defTabSz="504000">
              <a:buNone/>
            </a:pPr>
            <a:r>
              <a:rPr lang="en-GB" dirty="0" smtClean="0"/>
              <a:t>	</a:t>
            </a:r>
            <a:r>
              <a:rPr lang="en-US" dirty="0" smtClean="0"/>
              <a:t>has been taking place only inside me.</a:t>
            </a:r>
          </a:p>
          <a:p>
            <a:pPr defTabSz="504000">
              <a:buNone/>
            </a:pPr>
            <a:endParaRPr lang="en-US" dirty="0" smtClean="0"/>
          </a:p>
          <a:p>
            <a:pPr defTabSz="504000">
              <a:buNone/>
            </a:pPr>
            <a:r>
              <a:rPr lang="en-US" dirty="0" smtClean="0"/>
              <a:t>	All that sweetness, the love and desire— </a:t>
            </a:r>
          </a:p>
          <a:p>
            <a:pPr defTabSz="504000">
              <a:buNone/>
            </a:pPr>
            <a:r>
              <a:rPr lang="en-US" dirty="0" smtClean="0"/>
              <a:t>	it’s just been me dialing myself</a:t>
            </a:r>
          </a:p>
          <a:p>
            <a:pPr defTabSz="504000">
              <a:buNone/>
            </a:pPr>
            <a:r>
              <a:rPr lang="en-US" dirty="0" smtClean="0"/>
              <a:t>	then following the ringing to another room</a:t>
            </a:r>
          </a:p>
          <a:p>
            <a:pPr defTabSz="504000">
              <a:buNone/>
            </a:pPr>
            <a:endParaRPr lang="en-GB" dirty="0" smtClean="0"/>
          </a:p>
          <a:p>
            <a:pPr defTabSz="504000">
              <a:buNone/>
            </a:pPr>
            <a:r>
              <a:rPr lang="en-US" dirty="0" smtClean="0"/>
              <a:t>10	to find no one on the line,</a:t>
            </a:r>
          </a:p>
          <a:p>
            <a:pPr defTabSz="504000">
              <a:buNone/>
            </a:pPr>
            <a:r>
              <a:rPr lang="en-GB" dirty="0" smtClean="0"/>
              <a:t>	</a:t>
            </a:r>
            <a:r>
              <a:rPr lang="en-US" dirty="0" smtClean="0"/>
              <a:t>well, sometimes a little breathing </a:t>
            </a:r>
          </a:p>
          <a:p>
            <a:pPr defTabSz="504000">
              <a:buNone/>
            </a:pPr>
            <a:r>
              <a:rPr lang="en-US" dirty="0" smtClean="0"/>
              <a:t>	but more often than not, nothing.</a:t>
            </a:r>
          </a:p>
          <a:p>
            <a:pPr defTabSz="504000">
              <a:buNone/>
            </a:pPr>
            <a:endParaRPr lang="en-GB" dirty="0" smtClean="0"/>
          </a:p>
          <a:p>
            <a:pPr defTabSz="504000">
              <a:buNone/>
            </a:pPr>
            <a:r>
              <a:rPr lang="en-US" dirty="0" smtClean="0"/>
              <a:t>	To think that all this time—</a:t>
            </a:r>
          </a:p>
          <a:p>
            <a:pPr defTabSz="504000">
              <a:buNone/>
            </a:pPr>
            <a:r>
              <a:rPr lang="en-GB" dirty="0" smtClean="0"/>
              <a:t>	</a:t>
            </a:r>
            <a:r>
              <a:rPr lang="en-US" dirty="0" smtClean="0"/>
              <a:t>which would include the boat rides,</a:t>
            </a:r>
          </a:p>
          <a:p>
            <a:pPr defTabSz="504000">
              <a:buNone/>
            </a:pPr>
            <a:r>
              <a:rPr lang="en-US" dirty="0" smtClean="0"/>
              <a:t>15	 the airport embraces, and all the drinks—</a:t>
            </a:r>
          </a:p>
          <a:p>
            <a:pPr defTabSz="504000">
              <a:buNone/>
            </a:pPr>
            <a:endParaRPr lang="en-GB" dirty="0" smtClean="0"/>
          </a:p>
          <a:p>
            <a:pPr defTabSz="504000">
              <a:buNone/>
            </a:pPr>
            <a:r>
              <a:rPr lang="en-US" dirty="0" smtClean="0"/>
              <a:t>	it’s been only me and the two telephones, </a:t>
            </a:r>
          </a:p>
          <a:p>
            <a:pPr defTabSz="504000">
              <a:buNone/>
            </a:pPr>
            <a:r>
              <a:rPr lang="en-US" dirty="0" smtClean="0"/>
              <a:t>	the one on the wall in the kitchen</a:t>
            </a:r>
          </a:p>
          <a:p>
            <a:pPr defTabSz="504000">
              <a:buNone/>
            </a:pPr>
            <a:r>
              <a:rPr lang="en-US" dirty="0" smtClean="0"/>
              <a:t>	and the extension in the darkened guest room upstairs.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6012160" y="260648"/>
            <a:ext cx="2736304" cy="6468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Thematically linked unseen poem for comparison with the studied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poem named in part a)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3372592" y="581891"/>
            <a:ext cx="2639568" cy="215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206029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1925" y="910094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Section B </a:t>
            </a:r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Shakespeare</a:t>
            </a:r>
          </a:p>
          <a:p>
            <a:pPr algn="ctr"/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Much Ado About Nothing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Choose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ONE question.</a:t>
            </a: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are advised to spend about 45 minutes on this section.</a:t>
            </a: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EITHER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96000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    Explore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GB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Leonato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behaves as a father to Hero. Refer to this extract from Act 4 	Scene 1 and elsewhere in the play.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	   [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57599" y="2158328"/>
            <a:ext cx="2016224" cy="99948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demonstrate knowledge of social, historical or cultural context in the play, relevant to the specific question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099286" y="3998506"/>
            <a:ext cx="2016224" cy="6852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need to draw upon their wider knowledge of the whole play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19301" y="4570851"/>
            <a:ext cx="1832419" cy="44116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(8.75%), AO2 (8.75%)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6868687" y="404664"/>
            <a:ext cx="2016224" cy="8664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must choose </a:t>
            </a:r>
            <a:r>
              <a:rPr lang="en-GB" sz="1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two questions available. The first question choice will always be an extract based question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1763688" y="797286"/>
            <a:ext cx="5105000" cy="147958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364088" y="2658069"/>
            <a:ext cx="1486620" cy="84293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7651444" y="4341124"/>
            <a:ext cx="295418" cy="44117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0" idx="0"/>
          </p:cNvCxnSpPr>
          <p:nvPr/>
        </p:nvCxnSpPr>
        <p:spPr>
          <a:xfrm flipV="1">
            <a:off x="1135511" y="3928363"/>
            <a:ext cx="484161" cy="64248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6" idx="1"/>
          </p:cNvCxnSpPr>
          <p:nvPr/>
        </p:nvCxnSpPr>
        <p:spPr>
          <a:xfrm flipH="1" flipV="1">
            <a:off x="4067944" y="3928363"/>
            <a:ext cx="1031342" cy="41276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6938749" y="4758828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 allocation is the same as for the two-part Section A poetry question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211960" y="4885897"/>
            <a:ext cx="2520280" cy="99137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itchFamily="34" charset="0"/>
                <a:cs typeface="Arial" pitchFamily="34" charset="0"/>
              </a:rPr>
              <a:t>Responses should aim to be well balanced in terms of focus on the extract and elsewhere in the novel. The extract provides a springboard but the response needs to show understanding of the wider text</a:t>
            </a:r>
          </a:p>
        </p:txBody>
      </p:sp>
      <p:cxnSp>
        <p:nvCxnSpPr>
          <p:cNvPr id="28" name="Straight Arrow Connector 27"/>
          <p:cNvCxnSpPr>
            <a:stCxn id="26" idx="0"/>
          </p:cNvCxnSpPr>
          <p:nvPr/>
        </p:nvCxnSpPr>
        <p:spPr>
          <a:xfrm flipH="1" flipV="1">
            <a:off x="2915816" y="3928363"/>
            <a:ext cx="2556284" cy="95753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2262078" y="4603300"/>
            <a:ext cx="1832419" cy="44116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 (5%), AO4 (2.5%)</a:t>
            </a:r>
          </a:p>
        </p:txBody>
      </p:sp>
      <p:cxnSp>
        <p:nvCxnSpPr>
          <p:cNvPr id="35" name="Straight Arrow Connector 34"/>
          <p:cNvCxnSpPr>
            <a:stCxn id="34" idx="0"/>
          </p:cNvCxnSpPr>
          <p:nvPr/>
        </p:nvCxnSpPr>
        <p:spPr>
          <a:xfrm flipH="1" flipV="1">
            <a:off x="1974004" y="3815771"/>
            <a:ext cx="1204284" cy="787529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260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20" grpId="0" animBg="1"/>
      <p:bldP spid="24" grpId="0" animBg="1"/>
      <p:bldP spid="21" grpId="0" animBg="1"/>
      <p:bldP spid="26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0"/>
            <a:ext cx="8291264" cy="6048672"/>
          </a:xfrm>
        </p:spPr>
        <p:txBody>
          <a:bodyPr>
            <a:normAutofit fontScale="92500" lnSpcReduction="20000"/>
          </a:bodyPr>
          <a:lstStyle/>
          <a:p>
            <a:pPr defTabSz="504000">
              <a:buNone/>
            </a:pPr>
            <a:endParaRPr lang="en-US" sz="1100" i="1" dirty="0" smtClean="0"/>
          </a:p>
          <a:p>
            <a:pPr defTabSz="504000">
              <a:buNone/>
            </a:pPr>
            <a:endParaRPr lang="en-US" sz="1100" i="1" dirty="0" smtClean="0"/>
          </a:p>
          <a:p>
            <a:pPr defTabSz="504000">
              <a:buNone/>
            </a:pPr>
            <a:r>
              <a:rPr lang="en-US" sz="1100" i="1" dirty="0" smtClean="0"/>
              <a:t>In this extract Hero has fainted having heard Claudio’s accusations. </a:t>
            </a:r>
            <a:r>
              <a:rPr lang="en-US" sz="1100" i="1" dirty="0" err="1" smtClean="0"/>
              <a:t>Leonato</a:t>
            </a:r>
            <a:r>
              <a:rPr lang="en-US" sz="1100" i="1" dirty="0" smtClean="0"/>
              <a:t> and the others </a:t>
            </a:r>
          </a:p>
          <a:p>
            <a:pPr defTabSz="504000">
              <a:buNone/>
            </a:pPr>
            <a:r>
              <a:rPr lang="en-US" sz="1100" i="1" dirty="0" smtClean="0"/>
              <a:t>gather around her. </a:t>
            </a:r>
            <a:endParaRPr lang="en-US" sz="1100" dirty="0" smtClean="0"/>
          </a:p>
          <a:p>
            <a:pPr defTabSz="504000">
              <a:buNone/>
            </a:pPr>
            <a:endParaRPr lang="en-US" sz="1100" dirty="0" smtClean="0"/>
          </a:p>
          <a:p>
            <a:pPr defTabSz="504000">
              <a:buNone/>
            </a:pPr>
            <a:r>
              <a:rPr lang="en-US" sz="1100" dirty="0" smtClean="0"/>
              <a:t>BEATRICE 	Dead, I think. Help, uncle! </a:t>
            </a:r>
          </a:p>
          <a:p>
            <a:pPr defTabSz="504000">
              <a:buNone/>
            </a:pPr>
            <a:r>
              <a:rPr lang="en-US" sz="1100" dirty="0" smtClean="0"/>
              <a:t>			Hero! why, Hero! Uncle! Signor </a:t>
            </a:r>
            <a:r>
              <a:rPr lang="en-US" sz="1100" dirty="0" err="1" smtClean="0"/>
              <a:t>Benedick</a:t>
            </a:r>
            <a:r>
              <a:rPr lang="en-US" sz="1100" dirty="0" smtClean="0"/>
              <a:t>! Friar! </a:t>
            </a:r>
          </a:p>
          <a:p>
            <a:pPr defTabSz="504000">
              <a:buNone/>
            </a:pPr>
            <a:r>
              <a:rPr lang="en-US" sz="1100" dirty="0" smtClean="0"/>
              <a:t>LEONATO 	O Fate, take not away thy heavy hand! </a:t>
            </a:r>
          </a:p>
          <a:p>
            <a:pPr defTabSz="504000">
              <a:buNone/>
            </a:pPr>
            <a:r>
              <a:rPr lang="en-US" sz="1100" dirty="0" smtClean="0"/>
              <a:t>			Death is the fairest cover for her shame </a:t>
            </a:r>
          </a:p>
          <a:p>
            <a:pPr defTabSz="504000">
              <a:buNone/>
            </a:pPr>
            <a:r>
              <a:rPr lang="en-US" sz="1100" dirty="0" smtClean="0"/>
              <a:t>			That may be </a:t>
            </a:r>
            <a:r>
              <a:rPr lang="en-US" sz="1100" dirty="0" err="1" smtClean="0"/>
              <a:t>wish’d</a:t>
            </a:r>
            <a:r>
              <a:rPr lang="en-US" sz="1100" dirty="0" smtClean="0"/>
              <a:t> for. </a:t>
            </a:r>
          </a:p>
          <a:p>
            <a:pPr defTabSz="504000">
              <a:buNone/>
            </a:pPr>
            <a:r>
              <a:rPr lang="en-US" sz="1100" dirty="0" smtClean="0"/>
              <a:t>BEATRICE 	How now, cousin Hero! </a:t>
            </a:r>
          </a:p>
          <a:p>
            <a:pPr defTabSz="504000">
              <a:buNone/>
            </a:pPr>
            <a:r>
              <a:rPr lang="en-GB" sz="1100" dirty="0" smtClean="0"/>
              <a:t>FRIAR 		Have comfort, lady. </a:t>
            </a:r>
          </a:p>
          <a:p>
            <a:pPr defTabSz="504000">
              <a:buNone/>
            </a:pPr>
            <a:r>
              <a:rPr lang="en-US" sz="1100" dirty="0" smtClean="0"/>
              <a:t>LEONATO 	Dost thou look up? </a:t>
            </a:r>
          </a:p>
          <a:p>
            <a:pPr defTabSz="504000">
              <a:buNone/>
            </a:pPr>
            <a:r>
              <a:rPr lang="en-US" sz="1100" dirty="0" smtClean="0"/>
              <a:t>FRIAR 		Yea; wherefore should she not? </a:t>
            </a:r>
          </a:p>
          <a:p>
            <a:pPr defTabSz="504000">
              <a:buNone/>
            </a:pPr>
            <a:r>
              <a:rPr lang="en-US" sz="1100" dirty="0" smtClean="0"/>
              <a:t>LEONATO 	Wherefore! Why, doth not every earthly thing </a:t>
            </a:r>
          </a:p>
          <a:p>
            <a:pPr lvl="1" defTabSz="504000">
              <a:buNone/>
            </a:pPr>
            <a:r>
              <a:rPr lang="en-US" sz="1100" dirty="0" smtClean="0"/>
              <a:t>		Cry shame upon her? Could she here deny </a:t>
            </a:r>
          </a:p>
          <a:p>
            <a:pPr defTabSz="504000">
              <a:buNone/>
            </a:pPr>
            <a:r>
              <a:rPr lang="en-US" sz="1100" dirty="0" smtClean="0"/>
              <a:t>			The story that is printed in her blood? </a:t>
            </a:r>
          </a:p>
          <a:p>
            <a:pPr defTabSz="504000">
              <a:buNone/>
            </a:pPr>
            <a:r>
              <a:rPr lang="en-US" sz="1100" dirty="0" smtClean="0"/>
              <a:t>			Do not live, Hero; do not </a:t>
            </a:r>
            <a:r>
              <a:rPr lang="en-US" sz="1100" dirty="0" err="1" smtClean="0"/>
              <a:t>ope</a:t>
            </a:r>
            <a:r>
              <a:rPr lang="en-US" sz="1100" dirty="0" smtClean="0"/>
              <a:t> </a:t>
            </a:r>
            <a:r>
              <a:rPr lang="en-US" sz="1100" dirty="0" err="1" smtClean="0"/>
              <a:t>thine</a:t>
            </a:r>
            <a:r>
              <a:rPr lang="en-US" sz="1100" dirty="0" smtClean="0"/>
              <a:t> eyes; </a:t>
            </a:r>
          </a:p>
          <a:p>
            <a:pPr defTabSz="504000">
              <a:buNone/>
            </a:pPr>
            <a:r>
              <a:rPr lang="en-US" sz="1100" dirty="0" smtClean="0"/>
              <a:t>			For, did I think thou wouldst not quickly die, </a:t>
            </a:r>
          </a:p>
          <a:p>
            <a:pPr defTabSz="504000">
              <a:buNone/>
            </a:pPr>
            <a:r>
              <a:rPr lang="en-US" sz="1100" dirty="0" smtClean="0"/>
              <a:t>			Thought I thy spirits were stronger than thy shames, </a:t>
            </a:r>
          </a:p>
          <a:p>
            <a:pPr defTabSz="504000">
              <a:buNone/>
            </a:pPr>
            <a:r>
              <a:rPr lang="en-US" sz="1100" dirty="0" smtClean="0"/>
              <a:t>			Myself would, on the rearward of reproaches, </a:t>
            </a:r>
          </a:p>
          <a:p>
            <a:pPr defTabSz="504000">
              <a:buNone/>
            </a:pPr>
            <a:r>
              <a:rPr lang="en-US" sz="1100" dirty="0" smtClean="0"/>
              <a:t>			Strike at thy life. </a:t>
            </a:r>
            <a:r>
              <a:rPr lang="en-US" sz="1100" dirty="0" err="1" smtClean="0"/>
              <a:t>Griev’d</a:t>
            </a:r>
            <a:r>
              <a:rPr lang="en-US" sz="1100" dirty="0" smtClean="0"/>
              <a:t> I </a:t>
            </a:r>
            <a:r>
              <a:rPr lang="en-US" sz="1100" dirty="0" err="1" smtClean="0"/>
              <a:t>I</a:t>
            </a:r>
            <a:r>
              <a:rPr lang="en-US" sz="1100" dirty="0" smtClean="0"/>
              <a:t> had but one? </a:t>
            </a:r>
          </a:p>
          <a:p>
            <a:pPr defTabSz="504000">
              <a:buNone/>
            </a:pPr>
            <a:r>
              <a:rPr lang="en-GB" sz="1100" dirty="0" smtClean="0"/>
              <a:t>			Chid I for that at frugal nature’s frame? </a:t>
            </a:r>
          </a:p>
          <a:p>
            <a:pPr defTabSz="504000">
              <a:buNone/>
            </a:pPr>
            <a:r>
              <a:rPr lang="en-US" sz="1100" dirty="0" smtClean="0"/>
              <a:t>			O, one too much by thee! Why had I one? </a:t>
            </a:r>
          </a:p>
          <a:p>
            <a:pPr defTabSz="504000">
              <a:buNone/>
            </a:pPr>
            <a:r>
              <a:rPr lang="en-US" sz="1100" dirty="0" smtClean="0"/>
              <a:t>			Why ever </a:t>
            </a:r>
            <a:r>
              <a:rPr lang="en-US" sz="1100" dirty="0" err="1" smtClean="0"/>
              <a:t>wast</a:t>
            </a:r>
            <a:r>
              <a:rPr lang="en-US" sz="1100" dirty="0" smtClean="0"/>
              <a:t> thou lovely in my eyes? </a:t>
            </a:r>
          </a:p>
          <a:p>
            <a:pPr defTabSz="504000">
              <a:buNone/>
            </a:pPr>
            <a:r>
              <a:rPr lang="en-US" sz="1100" dirty="0" smtClean="0"/>
              <a:t>			Why had I not, with charitable hand, </a:t>
            </a:r>
          </a:p>
          <a:p>
            <a:pPr defTabSz="504000">
              <a:buNone/>
            </a:pPr>
            <a:r>
              <a:rPr lang="en-US" sz="1100" dirty="0" smtClean="0"/>
              <a:t>			Took up a beggar’s issue at my gates, </a:t>
            </a:r>
          </a:p>
          <a:p>
            <a:pPr defTabSz="504000">
              <a:buNone/>
            </a:pPr>
            <a:r>
              <a:rPr lang="en-US" sz="1100" dirty="0" smtClean="0"/>
              <a:t>			Who smirched thus and mired with infamy, </a:t>
            </a:r>
          </a:p>
          <a:p>
            <a:pPr lvl="1" defTabSz="504000">
              <a:buNone/>
            </a:pPr>
            <a:r>
              <a:rPr lang="en-US" sz="1100" dirty="0" smtClean="0"/>
              <a:t>		I might have said ‘No part of it is mine; </a:t>
            </a:r>
          </a:p>
          <a:p>
            <a:pPr defTabSz="504000">
              <a:buNone/>
            </a:pPr>
            <a:r>
              <a:rPr lang="en-US" sz="1100" dirty="0" smtClean="0"/>
              <a:t>			This shame derives itself from unknown loins’? </a:t>
            </a:r>
          </a:p>
          <a:p>
            <a:pPr defTabSz="504000">
              <a:buNone/>
            </a:pPr>
            <a:r>
              <a:rPr lang="en-US" sz="1100" dirty="0" smtClean="0"/>
              <a:t>			But mine, and mine I </a:t>
            </a:r>
            <a:r>
              <a:rPr lang="en-US" sz="1100" dirty="0" err="1" smtClean="0"/>
              <a:t>lov’d</a:t>
            </a:r>
            <a:r>
              <a:rPr lang="en-US" sz="1100" dirty="0" smtClean="0"/>
              <a:t>, and mine I </a:t>
            </a:r>
            <a:r>
              <a:rPr lang="en-US" sz="1100" dirty="0" err="1" smtClean="0"/>
              <a:t>prais’d</a:t>
            </a:r>
            <a:r>
              <a:rPr lang="en-US" sz="1100" dirty="0" smtClean="0"/>
              <a:t>, </a:t>
            </a:r>
          </a:p>
          <a:p>
            <a:pPr defTabSz="504000">
              <a:buNone/>
            </a:pPr>
            <a:r>
              <a:rPr lang="en-US" sz="1100" dirty="0" smtClean="0"/>
              <a:t>			And mine that I was proud on; mine so much </a:t>
            </a:r>
          </a:p>
          <a:p>
            <a:pPr defTabSz="504000">
              <a:buNone/>
            </a:pPr>
            <a:r>
              <a:rPr lang="en-US" sz="1100" dirty="0" smtClean="0"/>
              <a:t>			That I myself was to myself not mine, </a:t>
            </a:r>
          </a:p>
          <a:p>
            <a:pPr defTabSz="504000">
              <a:buNone/>
            </a:pPr>
            <a:r>
              <a:rPr lang="en-US" sz="1100" dirty="0" smtClean="0"/>
              <a:t>			Valuing of her – why, she, O, she is </a:t>
            </a:r>
            <a:r>
              <a:rPr lang="en-US" sz="1100" dirty="0" err="1" smtClean="0"/>
              <a:t>fall’n</a:t>
            </a:r>
            <a:r>
              <a:rPr lang="en-US" sz="1100" dirty="0" smtClean="0"/>
              <a:t> </a:t>
            </a:r>
          </a:p>
          <a:p>
            <a:pPr defTabSz="504000">
              <a:buNone/>
            </a:pPr>
            <a:r>
              <a:rPr lang="en-US" sz="1100" dirty="0" smtClean="0"/>
              <a:t>			Into a pit of ink, that the wide sea </a:t>
            </a:r>
          </a:p>
          <a:p>
            <a:pPr defTabSz="504000">
              <a:buNone/>
            </a:pPr>
            <a:r>
              <a:rPr lang="en-US" sz="1100" dirty="0" smtClean="0"/>
              <a:t>			Hath drops too few to wash her clean again, </a:t>
            </a:r>
          </a:p>
          <a:p>
            <a:pPr defTabSz="504000">
              <a:buNone/>
            </a:pPr>
            <a:r>
              <a:rPr lang="en-US" sz="1100" dirty="0" smtClean="0"/>
              <a:t>			And salt too little which may season give </a:t>
            </a:r>
          </a:p>
          <a:p>
            <a:pPr defTabSz="504000">
              <a:buNone/>
            </a:pPr>
            <a:r>
              <a:rPr lang="en-US" sz="1100" dirty="0" smtClean="0"/>
              <a:t>			To her foul tainted flesh! 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6228184" y="475468"/>
            <a:ext cx="2160240" cy="50405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Brief introduction to the extract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4067944" y="620688"/>
            <a:ext cx="2160240" cy="12462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75207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168879"/>
            <a:ext cx="763284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32000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     To what extent does Shakespeare present Beatrice and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Benedick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as a perfect 	match for one another? Explore at least two moments from the play to support 	your ideas.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           [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588224" y="330336"/>
            <a:ext cx="2160240" cy="1082440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must choose </a:t>
            </a:r>
            <a:r>
              <a:rPr lang="en-GB" sz="1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two questions available. The second question choice will be an open style question addressing, for example, a key theme, idea, character/s or relationship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>
            <a:off x="3491880" y="871556"/>
            <a:ext cx="3096344" cy="75724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5004049" y="2226936"/>
            <a:ext cx="2088232" cy="720080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will always be asked to discuss a minimum of two moments from the play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 flipV="1">
            <a:off x="4131166" y="2060848"/>
            <a:ext cx="872883" cy="52612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755576" y="2693828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(8.75%), AO2 (8.75%)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846014" y="2706706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 (5%), AO4 (2.5%)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691680" y="2060848"/>
            <a:ext cx="0" cy="63298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5" idx="0"/>
          </p:cNvCxnSpPr>
          <p:nvPr/>
        </p:nvCxnSpPr>
        <p:spPr>
          <a:xfrm flipH="1" flipV="1">
            <a:off x="2195736" y="2060848"/>
            <a:ext cx="1658390" cy="64585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866378" y="3205269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 allocation is the same as for the two-part Section A poetry question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>
            <a:stCxn id="20" idx="0"/>
          </p:cNvCxnSpPr>
          <p:nvPr/>
        </p:nvCxnSpPr>
        <p:spPr>
          <a:xfrm flipV="1">
            <a:off x="7874490" y="2769317"/>
            <a:ext cx="0" cy="43595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15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4" grpId="0" animBg="1"/>
      <p:bldP spid="15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1160</TotalTime>
  <Words>696</Words>
  <Application>Microsoft Office PowerPoint</Application>
  <PresentationFormat>On-screen Show (4:3)</PresentationFormat>
  <Paragraphs>172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Guidance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GCSE English Literature J35102 interactive SAM </dc:title>
  <dc:creator>OCR</dc:creator>
  <cp:keywords>English, Literature, Poetry, Shakespeare</cp:keywords>
  <cp:lastModifiedBy>Edward Stokes</cp:lastModifiedBy>
  <cp:revision>70</cp:revision>
  <cp:lastPrinted>2015-07-09T10:29:38Z</cp:lastPrinted>
  <dcterms:created xsi:type="dcterms:W3CDTF">2015-07-09T09:01:30Z</dcterms:created>
  <dcterms:modified xsi:type="dcterms:W3CDTF">2016-02-29T10:56:28Z</dcterms:modified>
</cp:coreProperties>
</file>